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71" r:id="rId3"/>
    <p:sldId id="272" r:id="rId4"/>
    <p:sldId id="265" r:id="rId5"/>
    <p:sldId id="264" r:id="rId6"/>
    <p:sldId id="305" r:id="rId7"/>
    <p:sldId id="306" r:id="rId8"/>
    <p:sldId id="307" r:id="rId9"/>
    <p:sldId id="308" r:id="rId10"/>
    <p:sldId id="309" r:id="rId11"/>
    <p:sldId id="31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>
      <p:cViewPr varScale="1">
        <p:scale>
          <a:sx n="69" d="100"/>
          <a:sy n="69" d="100"/>
        </p:scale>
        <p:origin x="-69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96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C00B9FB-886A-4522-A8CB-A0BF77403C39}" type="datetimeFigureOut">
              <a:rPr lang="en-US" smtClean="0"/>
              <a:pPr/>
              <a:t>01/10/2019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FDB9D69-6826-4455-B74A-1F1A8BC83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10439400" cy="55626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100" dirty="0" err="1" smtClean="0"/>
              <a:t>நாள்</a:t>
            </a:r>
            <a:r>
              <a:rPr lang="en-US" sz="3100" dirty="0" smtClean="0"/>
              <a:t> 4 - </a:t>
            </a:r>
            <a:r>
              <a:rPr lang="en-US" sz="3100" dirty="0" err="1" smtClean="0"/>
              <a:t>தொடக்க</a:t>
            </a:r>
            <a:r>
              <a:rPr lang="en-US" sz="3100" dirty="0" smtClean="0"/>
              <a:t> </a:t>
            </a:r>
            <a:r>
              <a:rPr lang="en-US" sz="3100" dirty="0" err="1" smtClean="0"/>
              <a:t>வகுப்பு</a:t>
            </a:r>
            <a:r>
              <a:rPr lang="en-US" sz="3100" dirty="0" smtClean="0"/>
              <a:t> –</a:t>
            </a:r>
            <a:br>
              <a:rPr lang="en-US" sz="3100" dirty="0" smtClean="0"/>
            </a:br>
            <a:r>
              <a:rPr lang="en-US" sz="3100" dirty="0" err="1" smtClean="0"/>
              <a:t>கருத்தாளர்</a:t>
            </a:r>
            <a:r>
              <a:rPr lang="en-US" sz="3100" dirty="0" smtClean="0"/>
              <a:t> </a:t>
            </a:r>
            <a:r>
              <a:rPr lang="en-US" sz="3100" dirty="0" err="1" smtClean="0"/>
              <a:t>சில</a:t>
            </a:r>
            <a:r>
              <a:rPr lang="en-US" sz="3100" dirty="0" smtClean="0"/>
              <a:t> </a:t>
            </a:r>
            <a:r>
              <a:rPr lang="en-US" sz="3100" dirty="0" err="1" smtClean="0"/>
              <a:t>மாதிரிச்</a:t>
            </a:r>
            <a:r>
              <a:rPr lang="en-US" sz="3100" dirty="0" smtClean="0"/>
              <a:t> </a:t>
            </a:r>
            <a:r>
              <a:rPr lang="en-US" sz="3100" dirty="0" err="1" smtClean="0"/>
              <a:t>செயல்பாடுகளை</a:t>
            </a:r>
            <a:r>
              <a:rPr lang="en-US" sz="3100" dirty="0" smtClean="0"/>
              <a:t> </a:t>
            </a:r>
            <a:r>
              <a:rPr lang="en-US" sz="3100" dirty="0" err="1" smtClean="0"/>
              <a:t>வழங்குதல்</a:t>
            </a:r>
            <a:r>
              <a:rPr lang="en-US" sz="3100" dirty="0" smtClean="0"/>
              <a:t> </a:t>
            </a:r>
            <a:br>
              <a:rPr lang="en-US" sz="3100" dirty="0" smtClean="0"/>
            </a:br>
            <a:r>
              <a:rPr lang="en-US" sz="3100" dirty="0" err="1" smtClean="0"/>
              <a:t>மற்றும்</a:t>
            </a:r>
            <a:r>
              <a:rPr lang="en-US" sz="3100" dirty="0" smtClean="0"/>
              <a:t> </a:t>
            </a:r>
            <a:br>
              <a:rPr lang="en-US" sz="3100" dirty="0" smtClean="0"/>
            </a:br>
            <a:r>
              <a:rPr lang="en-US" sz="3100" dirty="0" err="1" smtClean="0"/>
              <a:t>குழு</a:t>
            </a:r>
            <a:r>
              <a:rPr lang="en-US" sz="3100" dirty="0" smtClean="0"/>
              <a:t> </a:t>
            </a:r>
            <a:r>
              <a:rPr lang="en-US" sz="3100" dirty="0" err="1" smtClean="0"/>
              <a:t>அமைத்தல்</a:t>
            </a:r>
            <a:r>
              <a:rPr lang="en-US" sz="3100" dirty="0" smtClean="0"/>
              <a:t>, </a:t>
            </a:r>
            <a:r>
              <a:rPr lang="en-US" sz="3100" dirty="0" err="1" smtClean="0"/>
              <a:t>குழுவாக</a:t>
            </a:r>
            <a:r>
              <a:rPr lang="en-US" sz="3100" dirty="0" smtClean="0"/>
              <a:t> </a:t>
            </a:r>
            <a:r>
              <a:rPr lang="en-US" sz="3100" dirty="0" err="1" smtClean="0"/>
              <a:t>செயல்பாடுகளை</a:t>
            </a:r>
            <a:r>
              <a:rPr lang="en-US" sz="3100" dirty="0" smtClean="0"/>
              <a:t> </a:t>
            </a:r>
            <a:r>
              <a:rPr lang="en-US" sz="3100" dirty="0" err="1" smtClean="0"/>
              <a:t>வடிவமைத்தல்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(90 </a:t>
            </a:r>
            <a:r>
              <a:rPr lang="en-US" sz="3100" dirty="0" err="1" smtClean="0"/>
              <a:t>நிமிடங்கள்</a:t>
            </a:r>
            <a:r>
              <a:rPr lang="en-US" sz="3100" dirty="0" smtClean="0"/>
              <a:t>)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92453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10210800" cy="563562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குழு</a:t>
            </a:r>
            <a:r>
              <a:rPr lang="en-US" sz="3200" dirty="0" smtClean="0"/>
              <a:t> </a:t>
            </a:r>
            <a:r>
              <a:rPr lang="en-US" sz="3200" dirty="0" err="1" smtClean="0"/>
              <a:t>அமைத்தல்</a:t>
            </a:r>
            <a:r>
              <a:rPr lang="en-US" sz="3200" dirty="0" smtClean="0"/>
              <a:t> </a:t>
            </a:r>
            <a:r>
              <a:rPr lang="en-US" sz="3200" dirty="0" err="1" smtClean="0"/>
              <a:t>மற்றும்</a:t>
            </a:r>
            <a:r>
              <a:rPr lang="en-US" sz="3200" dirty="0" smtClean="0"/>
              <a:t> </a:t>
            </a:r>
            <a:r>
              <a:rPr lang="en-US" sz="3200" dirty="0" err="1" smtClean="0"/>
              <a:t>செயல்பாடுகளை</a:t>
            </a:r>
            <a:r>
              <a:rPr lang="en-US" sz="3200" dirty="0" smtClean="0"/>
              <a:t> </a:t>
            </a:r>
            <a:r>
              <a:rPr lang="en-US" sz="3200" dirty="0" err="1" smtClean="0"/>
              <a:t>அமைத்தல்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066800"/>
            <a:ext cx="10311384" cy="5562600"/>
          </a:xfrm>
        </p:spPr>
        <p:txBody>
          <a:bodyPr>
            <a:normAutofit fontScale="47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US" sz="3600" dirty="0" err="1" smtClean="0"/>
              <a:t>பங்கேற்பாளர்களை</a:t>
            </a:r>
            <a:r>
              <a:rPr lang="en-US" sz="3600" dirty="0" smtClean="0"/>
              <a:t> 6 </a:t>
            </a:r>
            <a:r>
              <a:rPr lang="en-US" sz="3600" dirty="0" err="1" smtClean="0"/>
              <a:t>குழுக்களாக</a:t>
            </a:r>
            <a:r>
              <a:rPr lang="en-US" sz="3600" dirty="0" smtClean="0"/>
              <a:t> </a:t>
            </a:r>
            <a:r>
              <a:rPr lang="en-US" sz="3600" dirty="0" err="1" smtClean="0"/>
              <a:t>பிரிக்கவும்</a:t>
            </a:r>
            <a:r>
              <a:rPr lang="en-US" sz="3600" dirty="0" smtClean="0"/>
              <a:t>.</a:t>
            </a:r>
          </a:p>
          <a:p>
            <a:pPr algn="just">
              <a:lnSpc>
                <a:spcPct val="170000"/>
              </a:lnSpc>
            </a:pPr>
            <a:r>
              <a:rPr lang="en-US" sz="3600" dirty="0" err="1" smtClean="0"/>
              <a:t>ஒவ்வொரு</a:t>
            </a:r>
            <a:r>
              <a:rPr lang="en-US" sz="3600" dirty="0" smtClean="0"/>
              <a:t> </a:t>
            </a:r>
            <a:r>
              <a:rPr lang="en-US" sz="3600" dirty="0" err="1" smtClean="0"/>
              <a:t>குழுவிற்கும்</a:t>
            </a:r>
            <a:r>
              <a:rPr lang="en-US" sz="3600" dirty="0" smtClean="0"/>
              <a:t> </a:t>
            </a:r>
            <a:r>
              <a:rPr lang="en-US" sz="3600" dirty="0" err="1" smtClean="0"/>
              <a:t>கீழ்க்கண்டவாறு</a:t>
            </a:r>
            <a:r>
              <a:rPr lang="en-US" sz="3600" dirty="0" smtClean="0"/>
              <a:t> </a:t>
            </a:r>
            <a:r>
              <a:rPr lang="en-US" sz="3600" dirty="0" err="1" smtClean="0"/>
              <a:t>தலைப்பினை</a:t>
            </a:r>
            <a:r>
              <a:rPr lang="en-US" sz="3600" dirty="0" smtClean="0"/>
              <a:t> </a:t>
            </a:r>
            <a:r>
              <a:rPr lang="en-US" sz="3600" dirty="0" err="1" smtClean="0"/>
              <a:t>வழங்கி</a:t>
            </a:r>
            <a:r>
              <a:rPr lang="en-US" sz="3600" dirty="0" smtClean="0"/>
              <a:t>, </a:t>
            </a:r>
            <a:r>
              <a:rPr lang="en-US" sz="3600" dirty="0" err="1" smtClean="0"/>
              <a:t>அக்கருத்தை</a:t>
            </a:r>
            <a:r>
              <a:rPr lang="en-US" sz="3600" dirty="0" smtClean="0"/>
              <a:t> </a:t>
            </a:r>
            <a:r>
              <a:rPr lang="en-US" sz="3600" dirty="0" err="1" smtClean="0"/>
              <a:t>அடையும்</a:t>
            </a:r>
            <a:r>
              <a:rPr lang="en-US" sz="3600" dirty="0" smtClean="0"/>
              <a:t> </a:t>
            </a:r>
            <a:r>
              <a:rPr lang="en-US" sz="3600" dirty="0" err="1" smtClean="0"/>
              <a:t>விதமான</a:t>
            </a:r>
            <a:r>
              <a:rPr lang="en-US" sz="3600" dirty="0" smtClean="0"/>
              <a:t> </a:t>
            </a:r>
            <a:r>
              <a:rPr lang="en-US" sz="3600" dirty="0" err="1" smtClean="0"/>
              <a:t>செயல்பாடுகளை</a:t>
            </a:r>
            <a:r>
              <a:rPr lang="en-US" sz="3600" dirty="0" smtClean="0"/>
              <a:t> </a:t>
            </a:r>
            <a:r>
              <a:rPr lang="en-US" sz="3600" dirty="0" err="1" smtClean="0"/>
              <a:t>தாளில்</a:t>
            </a:r>
            <a:r>
              <a:rPr lang="en-US" sz="3600" dirty="0" smtClean="0"/>
              <a:t> </a:t>
            </a:r>
            <a:r>
              <a:rPr lang="en-US" sz="3600" dirty="0" err="1" smtClean="0"/>
              <a:t>எழுத</a:t>
            </a:r>
            <a:r>
              <a:rPr lang="en-US" sz="3600" dirty="0" smtClean="0"/>
              <a:t> </a:t>
            </a:r>
            <a:r>
              <a:rPr lang="en-US" sz="3600" dirty="0" err="1" smtClean="0"/>
              <a:t>சொல்லவும்</a:t>
            </a:r>
            <a:r>
              <a:rPr lang="en-US" sz="3600" dirty="0" smtClean="0"/>
              <a:t>.</a:t>
            </a:r>
          </a:p>
          <a:p>
            <a:pPr lvl="1" algn="just">
              <a:lnSpc>
                <a:spcPct val="170000"/>
              </a:lnSpc>
            </a:pPr>
            <a:r>
              <a:rPr lang="en-US" sz="3600" b="1" dirty="0" err="1" smtClean="0"/>
              <a:t>குழு</a:t>
            </a:r>
            <a:r>
              <a:rPr lang="en-US" sz="3600" b="1" dirty="0" smtClean="0"/>
              <a:t> 1:</a:t>
            </a:r>
            <a:r>
              <a:rPr lang="en-US" sz="3600" dirty="0" smtClean="0"/>
              <a:t> </a:t>
            </a:r>
            <a:r>
              <a:rPr lang="en-US" sz="3600" dirty="0" err="1" smtClean="0"/>
              <a:t>இடமதிப்பை</a:t>
            </a:r>
            <a:r>
              <a:rPr lang="en-US" sz="3600" dirty="0" smtClean="0"/>
              <a:t> </a:t>
            </a:r>
            <a:r>
              <a:rPr lang="en-US" sz="3600" dirty="0" err="1" smtClean="0"/>
              <a:t>அறிதல்</a:t>
            </a:r>
            <a:endParaRPr lang="en-US" sz="3600" dirty="0" smtClean="0"/>
          </a:p>
          <a:p>
            <a:pPr lvl="1" algn="just">
              <a:lnSpc>
                <a:spcPct val="170000"/>
              </a:lnSpc>
            </a:pPr>
            <a:r>
              <a:rPr lang="en-US" sz="3600" b="1" dirty="0" err="1" smtClean="0"/>
              <a:t>குழு</a:t>
            </a:r>
            <a:r>
              <a:rPr lang="en-US" sz="3600" b="1" dirty="0" smtClean="0"/>
              <a:t> 2: </a:t>
            </a:r>
            <a:r>
              <a:rPr lang="en-US" sz="3600" dirty="0" err="1" smtClean="0"/>
              <a:t>முப்பரிமாண</a:t>
            </a:r>
            <a:r>
              <a:rPr lang="en-US" sz="3600" dirty="0" smtClean="0"/>
              <a:t> </a:t>
            </a:r>
            <a:r>
              <a:rPr lang="en-US" sz="3600" dirty="0" err="1" smtClean="0"/>
              <a:t>வடிவங்களை</a:t>
            </a:r>
            <a:r>
              <a:rPr lang="en-US" sz="3600" dirty="0" smtClean="0"/>
              <a:t> </a:t>
            </a:r>
            <a:r>
              <a:rPr lang="en-US" sz="3600" dirty="0" err="1" smtClean="0"/>
              <a:t>அடையாளங்காணல்</a:t>
            </a:r>
            <a:endParaRPr lang="en-US" sz="3600" dirty="0" smtClean="0"/>
          </a:p>
          <a:p>
            <a:pPr lvl="1" algn="just">
              <a:lnSpc>
                <a:spcPct val="170000"/>
              </a:lnSpc>
            </a:pPr>
            <a:r>
              <a:rPr lang="en-US" sz="3600" b="1" dirty="0" err="1" smtClean="0"/>
              <a:t>குழு</a:t>
            </a:r>
            <a:r>
              <a:rPr lang="en-US" sz="3600" b="1" dirty="0" smtClean="0"/>
              <a:t> 3: </a:t>
            </a:r>
            <a:r>
              <a:rPr lang="en-US" sz="3600" dirty="0" err="1" smtClean="0"/>
              <a:t>வாக்கிய</a:t>
            </a:r>
            <a:r>
              <a:rPr lang="en-US" sz="3600" dirty="0" smtClean="0"/>
              <a:t> </a:t>
            </a:r>
            <a:r>
              <a:rPr lang="en-US" sz="3600" dirty="0" err="1" smtClean="0"/>
              <a:t>கணக்குகளில்</a:t>
            </a:r>
            <a:r>
              <a:rPr lang="en-US" sz="3600" dirty="0" smtClean="0"/>
              <a:t> </a:t>
            </a:r>
            <a:r>
              <a:rPr lang="en-US" sz="3600" dirty="0" err="1" smtClean="0"/>
              <a:t>கூட்டல்</a:t>
            </a:r>
            <a:r>
              <a:rPr lang="en-US" sz="3600" dirty="0" smtClean="0"/>
              <a:t> </a:t>
            </a:r>
            <a:r>
              <a:rPr lang="en-US" sz="3600" dirty="0" err="1" smtClean="0"/>
              <a:t>செயல்பாடுகள்</a:t>
            </a:r>
            <a:endParaRPr lang="en-US" sz="3600" dirty="0" smtClean="0"/>
          </a:p>
          <a:p>
            <a:pPr lvl="1" algn="just">
              <a:lnSpc>
                <a:spcPct val="170000"/>
              </a:lnSpc>
            </a:pPr>
            <a:r>
              <a:rPr lang="en-US" sz="3600" b="1" dirty="0" err="1" smtClean="0"/>
              <a:t>குழு</a:t>
            </a:r>
            <a:r>
              <a:rPr lang="en-US" sz="3600" b="1" dirty="0" smtClean="0"/>
              <a:t> 4: </a:t>
            </a:r>
            <a:r>
              <a:rPr lang="en-US" sz="3600" dirty="0" err="1" smtClean="0"/>
              <a:t>பின்னங்களுக்கான</a:t>
            </a:r>
            <a:r>
              <a:rPr lang="en-US" sz="3600" dirty="0" smtClean="0"/>
              <a:t> </a:t>
            </a:r>
            <a:r>
              <a:rPr lang="en-US" sz="3600" dirty="0" err="1" smtClean="0"/>
              <a:t>வரையறையைப்</a:t>
            </a:r>
            <a:r>
              <a:rPr lang="en-US" sz="3600" dirty="0" smtClean="0"/>
              <a:t> </a:t>
            </a:r>
            <a:r>
              <a:rPr lang="en-US" sz="3600" dirty="0" err="1" smtClean="0"/>
              <a:t>புரிந்துக்</a:t>
            </a:r>
            <a:r>
              <a:rPr lang="en-US" sz="3600" dirty="0" smtClean="0"/>
              <a:t> </a:t>
            </a:r>
            <a:r>
              <a:rPr lang="en-US" sz="3600" dirty="0" err="1" smtClean="0"/>
              <a:t>கொள்ளுதல்</a:t>
            </a:r>
            <a:endParaRPr lang="en-US" sz="3600" dirty="0" smtClean="0"/>
          </a:p>
          <a:p>
            <a:pPr lvl="1" algn="just">
              <a:lnSpc>
                <a:spcPct val="170000"/>
              </a:lnSpc>
            </a:pPr>
            <a:r>
              <a:rPr lang="en-US" sz="3600" b="1" dirty="0" err="1" smtClean="0"/>
              <a:t>குழு</a:t>
            </a:r>
            <a:r>
              <a:rPr lang="en-US" sz="3600" b="1" dirty="0" smtClean="0"/>
              <a:t> 5: </a:t>
            </a:r>
            <a:r>
              <a:rPr lang="en-US" sz="3600" dirty="0" err="1" smtClean="0"/>
              <a:t>அடிப்படை</a:t>
            </a:r>
            <a:r>
              <a:rPr lang="en-US" sz="3600" dirty="0" smtClean="0"/>
              <a:t> </a:t>
            </a:r>
            <a:r>
              <a:rPr lang="en-US" sz="3600" dirty="0" err="1" smtClean="0"/>
              <a:t>எண்கணித</a:t>
            </a:r>
            <a:r>
              <a:rPr lang="en-US" sz="3600" dirty="0" smtClean="0"/>
              <a:t> </a:t>
            </a:r>
            <a:r>
              <a:rPr lang="en-US" sz="3600" dirty="0" err="1" smtClean="0"/>
              <a:t>செயல்பாடான</a:t>
            </a:r>
            <a:r>
              <a:rPr lang="en-US" sz="3600" dirty="0" smtClean="0"/>
              <a:t> </a:t>
            </a:r>
            <a:r>
              <a:rPr lang="en-US" sz="3600" dirty="0" err="1" smtClean="0"/>
              <a:t>வகுத்தலைப்</a:t>
            </a:r>
            <a:r>
              <a:rPr lang="en-US" sz="3600" dirty="0" smtClean="0"/>
              <a:t> </a:t>
            </a:r>
            <a:r>
              <a:rPr lang="en-US" sz="3600" dirty="0" err="1" smtClean="0"/>
              <a:t>புரிந்துக்</a:t>
            </a:r>
            <a:r>
              <a:rPr lang="en-US" sz="3600" dirty="0" smtClean="0"/>
              <a:t> </a:t>
            </a:r>
            <a:r>
              <a:rPr lang="en-US" sz="3600" dirty="0" err="1" smtClean="0"/>
              <a:t>கொள்ளுதல்</a:t>
            </a:r>
            <a:endParaRPr lang="en-US" sz="3600" dirty="0" smtClean="0"/>
          </a:p>
          <a:p>
            <a:pPr lvl="1" algn="just">
              <a:lnSpc>
                <a:spcPct val="170000"/>
              </a:lnSpc>
            </a:pPr>
            <a:r>
              <a:rPr lang="en-US" sz="3600" b="1" dirty="0" err="1" smtClean="0"/>
              <a:t>குழு</a:t>
            </a:r>
            <a:r>
              <a:rPr lang="en-US" sz="3600" b="1" dirty="0" smtClean="0"/>
              <a:t> 6:  </a:t>
            </a:r>
            <a:r>
              <a:rPr lang="en-US" sz="3600" dirty="0" err="1" smtClean="0"/>
              <a:t>கால</a:t>
            </a:r>
            <a:r>
              <a:rPr lang="en-US" sz="3600" dirty="0" smtClean="0"/>
              <a:t> </a:t>
            </a:r>
            <a:r>
              <a:rPr lang="en-US" sz="3600" dirty="0" err="1" smtClean="0"/>
              <a:t>நேரத்தை</a:t>
            </a:r>
            <a:r>
              <a:rPr lang="en-US" sz="3600" dirty="0" smtClean="0"/>
              <a:t> </a:t>
            </a:r>
            <a:r>
              <a:rPr lang="en-US" sz="3600" dirty="0" err="1" smtClean="0"/>
              <a:t>அறிதல்</a:t>
            </a:r>
            <a:r>
              <a:rPr lang="en-US" sz="3600" dirty="0" smtClean="0"/>
              <a:t> </a:t>
            </a:r>
            <a:r>
              <a:rPr lang="en-US" sz="3600" dirty="0" err="1" smtClean="0"/>
              <a:t>மற்றும்</a:t>
            </a:r>
            <a:r>
              <a:rPr lang="en-US" sz="3600" dirty="0" smtClean="0"/>
              <a:t> </a:t>
            </a:r>
            <a:r>
              <a:rPr lang="en-US" sz="3600" dirty="0" err="1" smtClean="0"/>
              <a:t>பயன்படுத்த</a:t>
            </a:r>
            <a:r>
              <a:rPr lang="en-US" sz="3600" dirty="0" smtClean="0"/>
              <a:t> </a:t>
            </a:r>
            <a:r>
              <a:rPr lang="en-US" sz="3600" dirty="0" err="1" smtClean="0"/>
              <a:t>தெரிந்திருத்தல்</a:t>
            </a:r>
            <a:r>
              <a:rPr lang="en-US" sz="3600" dirty="0" smtClean="0"/>
              <a:t>.</a:t>
            </a:r>
          </a:p>
          <a:p>
            <a:pPr algn="just">
              <a:lnSpc>
                <a:spcPct val="170000"/>
              </a:lnSpc>
              <a:buNone/>
            </a:pPr>
            <a:r>
              <a:rPr lang="en-US" sz="3600" dirty="0" smtClean="0"/>
              <a:t>		</a:t>
            </a:r>
            <a:r>
              <a:rPr lang="en-US" sz="3600" dirty="0" err="1" smtClean="0"/>
              <a:t>அதனைக்</a:t>
            </a:r>
            <a:r>
              <a:rPr lang="en-US" sz="3600" dirty="0" smtClean="0"/>
              <a:t> </a:t>
            </a:r>
            <a:r>
              <a:rPr lang="en-US" sz="3600" dirty="0" err="1" smtClean="0"/>
              <a:t>குழுவில்</a:t>
            </a:r>
            <a:r>
              <a:rPr lang="en-US" sz="3600" dirty="0" smtClean="0"/>
              <a:t> </a:t>
            </a:r>
            <a:r>
              <a:rPr lang="en-US" sz="3600" dirty="0" err="1" smtClean="0"/>
              <a:t>விவாதித்து</a:t>
            </a:r>
            <a:r>
              <a:rPr lang="en-US" sz="3600" dirty="0" smtClean="0"/>
              <a:t>, </a:t>
            </a:r>
            <a:r>
              <a:rPr lang="en-US" sz="3600" dirty="0" err="1" smtClean="0"/>
              <a:t>கூடுதல்</a:t>
            </a:r>
            <a:r>
              <a:rPr lang="en-US" sz="3600" dirty="0" smtClean="0"/>
              <a:t> </a:t>
            </a:r>
            <a:r>
              <a:rPr lang="en-US" sz="3600" dirty="0" err="1" smtClean="0"/>
              <a:t>செயல்பாடுகளை</a:t>
            </a:r>
            <a:r>
              <a:rPr lang="en-US" sz="3600" dirty="0" smtClean="0"/>
              <a:t> / </a:t>
            </a:r>
            <a:r>
              <a:rPr lang="en-US" sz="3600" dirty="0" err="1" smtClean="0"/>
              <a:t>கருத்துகளைச்</a:t>
            </a:r>
            <a:r>
              <a:rPr lang="en-US" sz="3600" dirty="0" smtClean="0"/>
              <a:t> </a:t>
            </a:r>
            <a:r>
              <a:rPr lang="en-US" sz="3600" dirty="0" err="1" smtClean="0"/>
              <a:t>சேர்த்தல்</a:t>
            </a:r>
            <a:r>
              <a:rPr lang="en-US" sz="3600" dirty="0" smtClean="0"/>
              <a:t> / </a:t>
            </a:r>
            <a:r>
              <a:rPr lang="en-US" sz="3600" dirty="0" err="1" smtClean="0"/>
              <a:t>நீக்கல்</a:t>
            </a:r>
            <a:r>
              <a:rPr lang="en-US" sz="3600" dirty="0" smtClean="0"/>
              <a:t> </a:t>
            </a:r>
            <a:r>
              <a:rPr lang="en-US" sz="3600" dirty="0" err="1" smtClean="0"/>
              <a:t>போன்றவற்றை</a:t>
            </a:r>
            <a:r>
              <a:rPr lang="en-US" sz="3600" dirty="0" smtClean="0"/>
              <a:t> </a:t>
            </a:r>
            <a:r>
              <a:rPr lang="en-US" sz="3600" dirty="0" err="1" smtClean="0"/>
              <a:t>மேற்கொள்ளவும்</a:t>
            </a:r>
            <a:r>
              <a:rPr lang="en-US" sz="3600" dirty="0" smtClean="0"/>
              <a:t>.</a:t>
            </a:r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4144" y="1143000"/>
            <a:ext cx="9997440" cy="51054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dirty="0" err="1" smtClean="0"/>
              <a:t>நாள்</a:t>
            </a:r>
            <a:r>
              <a:rPr lang="en-US" dirty="0" smtClean="0"/>
              <a:t> 5 - </a:t>
            </a:r>
            <a:r>
              <a:rPr lang="en-US" dirty="0" err="1" smtClean="0"/>
              <a:t>தொடக்க</a:t>
            </a:r>
            <a:r>
              <a:rPr lang="en-US" dirty="0" smtClean="0"/>
              <a:t> </a:t>
            </a:r>
            <a:r>
              <a:rPr lang="en-US" dirty="0" err="1" smtClean="0"/>
              <a:t>வகுப்பு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குழு</a:t>
            </a:r>
            <a:r>
              <a:rPr lang="en-US" dirty="0" smtClean="0"/>
              <a:t> </a:t>
            </a:r>
            <a:r>
              <a:rPr lang="en-US" dirty="0" err="1" smtClean="0"/>
              <a:t>வழங்குதல்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(90 </a:t>
            </a:r>
            <a:r>
              <a:rPr lang="en-US" dirty="0" err="1" smtClean="0"/>
              <a:t>நிமிடங்கள்</a:t>
            </a:r>
            <a:r>
              <a:rPr lang="en-US" dirty="0" smtClean="0"/>
              <a:t>)</a:t>
            </a:r>
          </a:p>
          <a:p>
            <a:pPr algn="just">
              <a:lnSpc>
                <a:spcPct val="160000"/>
              </a:lnSpc>
              <a:buNone/>
            </a:pPr>
            <a:r>
              <a:rPr lang="en-US" dirty="0" smtClean="0"/>
              <a:t>  </a:t>
            </a:r>
            <a:r>
              <a:rPr lang="en-US" dirty="0" err="1" smtClean="0"/>
              <a:t>ஒவ்வொரு</a:t>
            </a:r>
            <a:r>
              <a:rPr lang="en-US" dirty="0" smtClean="0"/>
              <a:t> </a:t>
            </a:r>
            <a:r>
              <a:rPr lang="en-US" dirty="0" err="1" smtClean="0"/>
              <a:t>குழுவிலிருந்தும்</a:t>
            </a:r>
            <a:r>
              <a:rPr lang="en-US" dirty="0" smtClean="0"/>
              <a:t> </a:t>
            </a:r>
            <a:r>
              <a:rPr lang="en-US" dirty="0" err="1" smtClean="0"/>
              <a:t>ஒரு</a:t>
            </a:r>
            <a:r>
              <a:rPr lang="en-US" dirty="0" err="1" smtClean="0"/>
              <a:t>வ</a:t>
            </a:r>
            <a:r>
              <a:rPr lang="en-US" dirty="0" err="1" smtClean="0"/>
              <a:t>ர்</a:t>
            </a:r>
            <a:r>
              <a:rPr lang="en-US" dirty="0" smtClean="0"/>
              <a:t> </a:t>
            </a:r>
            <a:r>
              <a:rPr lang="en-US" dirty="0" err="1" smtClean="0"/>
              <a:t>தங்கள்</a:t>
            </a:r>
            <a:r>
              <a:rPr lang="en-US" dirty="0" smtClean="0"/>
              <a:t> </a:t>
            </a:r>
            <a:r>
              <a:rPr lang="en-US" dirty="0" err="1" smtClean="0"/>
              <a:t>தயாரிப்பினை</a:t>
            </a:r>
            <a:r>
              <a:rPr lang="en-US" dirty="0" smtClean="0"/>
              <a:t> </a:t>
            </a:r>
            <a:r>
              <a:rPr lang="en-US" dirty="0" err="1" smtClean="0"/>
              <a:t>அனைவரின்</a:t>
            </a:r>
            <a:r>
              <a:rPr lang="en-US" dirty="0" smtClean="0"/>
              <a:t> </a:t>
            </a:r>
            <a:r>
              <a:rPr lang="en-US" dirty="0" err="1" smtClean="0"/>
              <a:t>முன்பாக</a:t>
            </a:r>
            <a:r>
              <a:rPr lang="en-US" dirty="0" smtClean="0"/>
              <a:t> </a:t>
            </a:r>
            <a:r>
              <a:rPr lang="en-US" dirty="0" err="1" smtClean="0"/>
              <a:t>வழங்குதல்</a:t>
            </a:r>
            <a:r>
              <a:rPr lang="en-US" dirty="0" smtClean="0"/>
              <a:t> </a:t>
            </a:r>
            <a:r>
              <a:rPr lang="en-US" dirty="0" err="1" smtClean="0"/>
              <a:t>வேண்டும்</a:t>
            </a:r>
            <a:r>
              <a:rPr lang="en-US" dirty="0" smtClean="0"/>
              <a:t>.</a:t>
            </a:r>
          </a:p>
          <a:p>
            <a:pPr algn="just">
              <a:lnSpc>
                <a:spcPct val="160000"/>
              </a:lnSpc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10515600" cy="701675"/>
          </a:xfrm>
        </p:spPr>
        <p:txBody>
          <a:bodyPr>
            <a:normAutofit/>
          </a:bodyPr>
          <a:lstStyle/>
          <a:p>
            <a:r>
              <a:rPr lang="en-US" sz="3200" b="1" dirty="0" err="1" smtClean="0">
                <a:latin typeface="Bamini" pitchFamily="2" charset="0"/>
              </a:rPr>
              <a:t>கணித</a:t>
            </a:r>
            <a:r>
              <a:rPr lang="en-US" sz="3200" b="1" dirty="0" smtClean="0">
                <a:latin typeface="Bamini" pitchFamily="2" charset="0"/>
              </a:rPr>
              <a:t> </a:t>
            </a:r>
            <a:r>
              <a:rPr lang="en-US" sz="3200" b="1" dirty="0" err="1" smtClean="0">
                <a:latin typeface="Bamini" pitchFamily="2" charset="0"/>
              </a:rPr>
              <a:t>செயல்பாடுகள்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73457"/>
            <a:ext cx="10972800" cy="8041943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ta-IN" sz="2000" b="1" dirty="0" smtClean="0"/>
              <a:t>கோணம்</a:t>
            </a:r>
            <a:r>
              <a:rPr lang="en-US" sz="2000" b="1" dirty="0" smtClean="0"/>
              <a:t>, </a:t>
            </a:r>
            <a:r>
              <a:rPr lang="ta-IN" sz="2000" b="1" dirty="0" smtClean="0"/>
              <a:t>கோணங்களை அளவிடல்</a:t>
            </a:r>
            <a:r>
              <a:rPr lang="en-US" sz="2000" b="1" dirty="0" smtClean="0"/>
              <a:t>, </a:t>
            </a:r>
            <a:r>
              <a:rPr lang="ta-IN" sz="2000" b="1" dirty="0" smtClean="0"/>
              <a:t>கோணங்களின் வகைகள்</a:t>
            </a:r>
            <a:r>
              <a:rPr lang="en-US" sz="2000" b="1" dirty="0" smtClean="0"/>
              <a:t>, </a:t>
            </a:r>
            <a:r>
              <a:rPr lang="ta-IN" sz="2000" b="1" dirty="0" smtClean="0"/>
              <a:t>கோணங்களை ஒப்பிடல்</a:t>
            </a:r>
            <a:r>
              <a:rPr lang="en-US" sz="2000" b="1" dirty="0" smtClean="0"/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000" b="1" dirty="0" smtClean="0"/>
              <a:t>	</a:t>
            </a:r>
            <a:r>
              <a:rPr lang="ta-IN" sz="2000" b="1" dirty="0" smtClean="0"/>
              <a:t>கற்றல் விளைவுகள்</a:t>
            </a:r>
            <a:r>
              <a:rPr lang="en-IN" sz="2000" dirty="0" smtClean="0"/>
              <a:t>:</a:t>
            </a:r>
            <a:endParaRPr lang="en-US" sz="2000" dirty="0" smtClean="0"/>
          </a:p>
          <a:p>
            <a:pPr marL="747713" indent="-290513" algn="just">
              <a:lnSpc>
                <a:spcPct val="150000"/>
              </a:lnSpc>
            </a:pPr>
            <a:r>
              <a:rPr lang="ta-IN" sz="2000" dirty="0" smtClean="0"/>
              <a:t>கோணம் பற்றிய கருத்துகளை வெளிப்படுத்துதல்</a:t>
            </a:r>
            <a:r>
              <a:rPr lang="en-US" sz="2000" dirty="0" smtClean="0"/>
              <a:t>.</a:t>
            </a:r>
          </a:p>
          <a:p>
            <a:pPr marL="747713" indent="-290513" algn="just">
              <a:lnSpc>
                <a:spcPct val="150000"/>
              </a:lnSpc>
            </a:pPr>
            <a:r>
              <a:rPr lang="ta-IN" sz="2000" dirty="0" smtClean="0"/>
              <a:t>கோணங்களை</a:t>
            </a:r>
            <a:r>
              <a:rPr lang="en-US" sz="2000" dirty="0" err="1" smtClean="0"/>
              <a:t>ச்</a:t>
            </a:r>
            <a:r>
              <a:rPr lang="en-US" sz="2000" dirty="0" smtClean="0"/>
              <a:t> </a:t>
            </a:r>
            <a:r>
              <a:rPr lang="ta-IN" sz="2000" dirty="0" smtClean="0"/>
              <a:t>செங்கோணம்</a:t>
            </a:r>
            <a:r>
              <a:rPr lang="en-US" sz="2000" dirty="0" smtClean="0"/>
              <a:t>, </a:t>
            </a:r>
            <a:r>
              <a:rPr lang="ta-IN" sz="2000" dirty="0" smtClean="0"/>
              <a:t>குறுங்கோண</a:t>
            </a:r>
            <a:r>
              <a:rPr lang="en-US" sz="2000" dirty="0" err="1" smtClean="0"/>
              <a:t>ம்</a:t>
            </a:r>
            <a:r>
              <a:rPr lang="en-US" sz="2000" dirty="0" smtClean="0"/>
              <a:t> </a:t>
            </a:r>
            <a:r>
              <a:rPr lang="ta-IN" sz="2000" dirty="0" smtClean="0"/>
              <a:t>மற்றும் விரிகோணம் என வகைப்படுத்துதல்</a:t>
            </a:r>
            <a:r>
              <a:rPr lang="en-US" sz="2000" dirty="0" smtClean="0"/>
              <a:t>. 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000" dirty="0" smtClean="0"/>
              <a:t>	</a:t>
            </a:r>
            <a:r>
              <a:rPr lang="ta-IN" sz="2000" dirty="0" smtClean="0"/>
              <a:t>மேற்காணும் கற்றல் விளைவுகளை அடையும்பொருள்டு</a:t>
            </a:r>
            <a:r>
              <a:rPr lang="en-US" sz="2000" dirty="0" smtClean="0"/>
              <a:t>, </a:t>
            </a:r>
            <a:r>
              <a:rPr lang="ta-IN" sz="2000" dirty="0" smtClean="0"/>
              <a:t>மாணவர்க</a:t>
            </a:r>
            <a:r>
              <a:rPr lang="en-US" sz="2000" dirty="0" err="1" smtClean="0"/>
              <a:t>ளை</a:t>
            </a:r>
            <a:r>
              <a:rPr lang="en-US" sz="2000" dirty="0" smtClean="0"/>
              <a:t> </a:t>
            </a:r>
            <a:r>
              <a:rPr lang="ta-IN" sz="2000" dirty="0" smtClean="0"/>
              <a:t>குழுக்களாகப் பிரிக்க வேண்டும்</a:t>
            </a:r>
            <a:r>
              <a:rPr lang="en-US" sz="2000" dirty="0" smtClean="0"/>
              <a:t>, </a:t>
            </a:r>
            <a:r>
              <a:rPr lang="ta-IN" sz="2000" dirty="0" smtClean="0"/>
              <a:t>பொதுவாக குழுக்களில் மாணவ</a:t>
            </a:r>
            <a:r>
              <a:rPr lang="en-US" sz="2000" dirty="0" smtClean="0"/>
              <a:t>, </a:t>
            </a:r>
            <a:r>
              <a:rPr lang="ta-IN" sz="2000" dirty="0" smtClean="0"/>
              <a:t>மாணவியர் சமமான எண்ணிக்கையில் இருக்க வேண்டும்</a:t>
            </a:r>
            <a:r>
              <a:rPr lang="en-US" sz="2000" dirty="0" smtClean="0"/>
              <a:t>.  </a:t>
            </a:r>
            <a:r>
              <a:rPr lang="ta-IN" sz="2000" dirty="0" smtClean="0"/>
              <a:t>குழுக்களைப் பின்வருமாறு செயல்பாடுகளில் ஈடுபடுத்தலாம்</a:t>
            </a:r>
            <a:r>
              <a:rPr lang="en-US" sz="2000" dirty="0" smtClean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778586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28600"/>
            <a:ext cx="10134600" cy="6477000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ta-IN" b="1" dirty="0" smtClean="0"/>
              <a:t>செயல்பாடு</a:t>
            </a:r>
            <a:r>
              <a:rPr lang="en-US" b="1" dirty="0" smtClean="0"/>
              <a:t> 1:</a:t>
            </a:r>
            <a:endParaRPr lang="en-US" dirty="0" smtClean="0"/>
          </a:p>
          <a:p>
            <a:pPr lvl="0" algn="just">
              <a:lnSpc>
                <a:spcPct val="150000"/>
              </a:lnSpc>
            </a:pPr>
            <a:r>
              <a:rPr lang="ta-IN" dirty="0" smtClean="0"/>
              <a:t>வெவ்வேறு நேரங்களில்</a:t>
            </a:r>
            <a:r>
              <a:rPr lang="en-US" dirty="0" smtClean="0"/>
              <a:t>, </a:t>
            </a:r>
            <a:r>
              <a:rPr lang="ta-IN" dirty="0" smtClean="0"/>
              <a:t>கடிகாரம் காட்டும் இரு முட்களையும் உற்றுநோக்கி</a:t>
            </a:r>
            <a:r>
              <a:rPr lang="en-US" dirty="0" smtClean="0"/>
              <a:t>, </a:t>
            </a:r>
            <a:r>
              <a:rPr lang="ta-IN" dirty="0" smtClean="0"/>
              <a:t>அவற்றிற்கு இடைப்பட்ட பகுதிகளை</a:t>
            </a:r>
            <a:r>
              <a:rPr lang="en-US" dirty="0" err="1" smtClean="0"/>
              <a:t>க்</a:t>
            </a:r>
            <a:r>
              <a:rPr lang="en-US" dirty="0" smtClean="0"/>
              <a:t> </a:t>
            </a:r>
            <a:r>
              <a:rPr lang="ta-IN" dirty="0" smtClean="0"/>
              <a:t>கோணங்களாக விளக்கிக் கூறச் செய்தல்</a:t>
            </a:r>
            <a:r>
              <a:rPr lang="en-US" dirty="0" smtClean="0"/>
              <a:t>.</a:t>
            </a:r>
          </a:p>
          <a:p>
            <a:pPr lvl="0" algn="just">
              <a:lnSpc>
                <a:spcPct val="150000"/>
              </a:lnSpc>
            </a:pPr>
            <a:r>
              <a:rPr lang="ta-IN" dirty="0" smtClean="0"/>
              <a:t>கடிகாரத்தின் முட்களையும்</a:t>
            </a:r>
            <a:r>
              <a:rPr lang="en-US" dirty="0" smtClean="0"/>
              <a:t>, </a:t>
            </a:r>
            <a:r>
              <a:rPr lang="ta-IN" dirty="0" smtClean="0"/>
              <a:t>எண்களையும் கைகளால் தொட்டு உணர்ந்து</a:t>
            </a:r>
            <a:r>
              <a:rPr lang="en-US" dirty="0" smtClean="0"/>
              <a:t>, </a:t>
            </a:r>
            <a:r>
              <a:rPr lang="ta-IN" dirty="0" smtClean="0"/>
              <a:t>கடிகாரம் காட்டும் நேரத்தையும்</a:t>
            </a:r>
            <a:r>
              <a:rPr lang="en-US" dirty="0" smtClean="0"/>
              <a:t>, </a:t>
            </a:r>
            <a:r>
              <a:rPr lang="ta-IN" dirty="0" smtClean="0"/>
              <a:t>அவற்றிற்கு இடைப்பட்ட பகுதியையும் உறுதி செய்து கொள்ளல்</a:t>
            </a:r>
            <a:r>
              <a:rPr lang="en-US" dirty="0" smtClean="0"/>
              <a:t>.</a:t>
            </a:r>
          </a:p>
          <a:p>
            <a:pPr lvl="0" algn="just">
              <a:lnSpc>
                <a:spcPct val="150000"/>
              </a:lnSpc>
            </a:pPr>
            <a:r>
              <a:rPr lang="ta-IN" dirty="0" smtClean="0"/>
              <a:t>படத்தில் காட்டப்பட்டுள்ள கடிகாரங்களின்</a:t>
            </a:r>
            <a:r>
              <a:rPr lang="en-US" dirty="0" smtClean="0"/>
              <a:t>, </a:t>
            </a:r>
            <a:r>
              <a:rPr lang="ta-IN" dirty="0" smtClean="0"/>
              <a:t>முட்களுக்கு இடைப்பட்ட கோணங்களை உற்றுநோக்கி</a:t>
            </a:r>
            <a:r>
              <a:rPr lang="en-US" dirty="0" smtClean="0"/>
              <a:t>, </a:t>
            </a:r>
            <a:r>
              <a:rPr lang="ta-IN" dirty="0" smtClean="0"/>
              <a:t>உருவாக்கப்பட்டுள்ள கோணங்களின் வகைகளைக் கூறச் செய்தல்</a:t>
            </a:r>
            <a:r>
              <a:rPr lang="en-US" dirty="0" smtClean="0"/>
              <a:t>.  </a:t>
            </a:r>
            <a:r>
              <a:rPr lang="ta-IN" dirty="0" smtClean="0"/>
              <a:t>மேலும் இதேபோன்று</a:t>
            </a:r>
            <a:r>
              <a:rPr lang="en-US" dirty="0" smtClean="0"/>
              <a:t>, </a:t>
            </a:r>
            <a:r>
              <a:rPr lang="ta-IN" dirty="0" smtClean="0"/>
              <a:t>வெவ்வேறு நேரங்களில் உருவாகும் கடிகாரத்தின் முட்களுக்கு இடைப்பட்ட கோணங்களையும்</a:t>
            </a:r>
            <a:r>
              <a:rPr lang="en-US" dirty="0" smtClean="0"/>
              <a:t>, </a:t>
            </a:r>
            <a:r>
              <a:rPr lang="ta-IN" dirty="0" smtClean="0"/>
              <a:t>அவற்றின் வகைகளையும் அடையாளம் காட்டச் செய்யலாம்</a:t>
            </a:r>
            <a:r>
              <a:rPr lang="en-US" sz="2000" dirty="0" smtClean="0"/>
              <a:t>.</a:t>
            </a:r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674111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76201"/>
            <a:ext cx="9829800" cy="609599"/>
          </a:xfrm>
        </p:spPr>
        <p:txBody>
          <a:bodyPr>
            <a:normAutofit/>
          </a:bodyPr>
          <a:lstStyle/>
          <a:p>
            <a:r>
              <a:rPr lang="ta-IN" sz="2800" b="1" dirty="0" smtClean="0"/>
              <a:t>செயல்பாடு</a:t>
            </a:r>
            <a:r>
              <a:rPr lang="en-US" sz="2800" b="1" dirty="0" smtClean="0"/>
              <a:t> 2</a:t>
            </a:r>
            <a:r>
              <a:rPr lang="en-US" sz="2800" b="1" dirty="0" smtClean="0">
                <a:latin typeface="Bamini" pitchFamily="2" charset="0"/>
              </a:rPr>
              <a:t>;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685800"/>
            <a:ext cx="10477500" cy="6172200"/>
          </a:xfrm>
        </p:spPr>
        <p:txBody>
          <a:bodyPr>
            <a:normAutofit fontScale="77500" lnSpcReduction="20000"/>
          </a:bodyPr>
          <a:lstStyle/>
          <a:p>
            <a:pPr lvl="0" algn="just">
              <a:lnSpc>
                <a:spcPct val="160000"/>
              </a:lnSpc>
            </a:pPr>
            <a:r>
              <a:rPr lang="en-US" sz="2000" dirty="0" err="1" smtClean="0"/>
              <a:t>மாணவர்</a:t>
            </a:r>
            <a:r>
              <a:rPr lang="en-US" sz="2000" dirty="0" smtClean="0"/>
              <a:t> </a:t>
            </a:r>
            <a:r>
              <a:rPr lang="ta-IN" sz="2000" dirty="0" smtClean="0"/>
              <a:t>ஒவ்வொரு</a:t>
            </a:r>
            <a:r>
              <a:rPr lang="en-US" sz="2000" dirty="0" err="1" smtClean="0"/>
              <a:t>வருக்கும்</a:t>
            </a:r>
            <a:r>
              <a:rPr lang="en-US" sz="2000" dirty="0" smtClean="0"/>
              <a:t> </a:t>
            </a:r>
            <a:r>
              <a:rPr lang="ta-IN" sz="2000" dirty="0" smtClean="0"/>
              <a:t>ஒன்றுமுதல் பன்னிரண்டு வரையிலான தனித்தனி எண்கள் வழங்கி</a:t>
            </a:r>
            <a:r>
              <a:rPr lang="en-US" sz="2000" dirty="0" smtClean="0"/>
              <a:t>, </a:t>
            </a:r>
            <a:r>
              <a:rPr lang="ta-IN" sz="2000" dirty="0" smtClean="0"/>
              <a:t>அவர்களை வட்ட வடிவமாக நிற்கச் செய்தும், இச் செயல்பாட்டினை நிகழ்த்தச் செய்யலாம்</a:t>
            </a:r>
            <a:r>
              <a:rPr lang="en-US" sz="2000" dirty="0" smtClean="0"/>
              <a:t>.  </a:t>
            </a:r>
            <a:r>
              <a:rPr lang="ta-IN" sz="2000" dirty="0" smtClean="0"/>
              <a:t>மாணவர் ஒவ்வொருவரும் தங்களுக்கு வழங்கப்பட்ட எண்களை அட்டையில் எழுதி மாணவர்களுக்கு</a:t>
            </a:r>
            <a:r>
              <a:rPr lang="en-US" sz="2000" dirty="0" err="1" smtClean="0"/>
              <a:t>த்</a:t>
            </a:r>
            <a:r>
              <a:rPr lang="en-US" sz="2000" dirty="0" smtClean="0"/>
              <a:t> </a:t>
            </a:r>
            <a:r>
              <a:rPr lang="ta-IN" sz="2000" dirty="0" smtClean="0"/>
              <a:t>தெரியும்படி வைத்திருக்க வேண்டும்</a:t>
            </a:r>
            <a:r>
              <a:rPr lang="en-US" sz="2000" dirty="0" smtClean="0"/>
              <a:t>.  </a:t>
            </a:r>
            <a:r>
              <a:rPr lang="ta-IN" sz="2000" dirty="0" smtClean="0"/>
              <a:t>மேலும், அவர்கள் உருவாக்கும் கோணங்களை அளவிட உதவ வேண்டும்</a:t>
            </a:r>
            <a:r>
              <a:rPr lang="en-US" sz="2000" dirty="0" smtClean="0"/>
              <a:t>.</a:t>
            </a:r>
          </a:p>
          <a:p>
            <a:pPr lvl="0" algn="just">
              <a:lnSpc>
                <a:spcPct val="160000"/>
              </a:lnSpc>
            </a:pPr>
            <a:r>
              <a:rPr lang="ta-IN" sz="2000" dirty="0" smtClean="0"/>
              <a:t>மையத்தை முடிவு செய்தல்</a:t>
            </a:r>
            <a:r>
              <a:rPr lang="en-US" sz="2000" dirty="0" smtClean="0"/>
              <a:t>.</a:t>
            </a:r>
          </a:p>
          <a:p>
            <a:pPr lvl="0" algn="just">
              <a:lnSpc>
                <a:spcPct val="160000"/>
              </a:lnSpc>
            </a:pPr>
            <a:r>
              <a:rPr lang="ta-IN" sz="2000" dirty="0" smtClean="0"/>
              <a:t>மையத்திலிருந்து வரிசை</a:t>
            </a:r>
            <a:r>
              <a:rPr lang="en-US" sz="2000" dirty="0" err="1" smtClean="0"/>
              <a:t>யி</a:t>
            </a:r>
            <a:r>
              <a:rPr lang="ta-IN" sz="2000" dirty="0" smtClean="0"/>
              <a:t>ல் வெவ்வேறு திசைகளில் மாணவர்கள் வட்டத்தின் எல்லையை நோக்கிச் செல்வதன் வாயிலாக</a:t>
            </a:r>
            <a:r>
              <a:rPr lang="en-US" sz="2000" dirty="0" err="1" smtClean="0"/>
              <a:t>க்</a:t>
            </a:r>
            <a:r>
              <a:rPr lang="en-US" sz="2000" dirty="0" smtClean="0"/>
              <a:t> </a:t>
            </a:r>
            <a:r>
              <a:rPr lang="ta-IN" sz="2000" dirty="0" smtClean="0"/>
              <a:t>கடிகாரத்தின் இரு மு</a:t>
            </a:r>
            <a:r>
              <a:rPr lang="en-US" sz="2000" dirty="0" err="1" smtClean="0"/>
              <a:t>ள்ளையும்</a:t>
            </a:r>
            <a:r>
              <a:rPr lang="en-US" sz="2000" dirty="0" smtClean="0"/>
              <a:t> </a:t>
            </a:r>
            <a:r>
              <a:rPr lang="ta-IN" sz="2000" dirty="0" smtClean="0"/>
              <a:t>உருவாக்கி அவர்களுக்கிடையே கோணத்தை உருவாக்க இயலும்</a:t>
            </a:r>
            <a:r>
              <a:rPr lang="en-US" sz="2000" dirty="0" smtClean="0"/>
              <a:t>.</a:t>
            </a:r>
          </a:p>
          <a:p>
            <a:pPr lvl="0" algn="just">
              <a:lnSpc>
                <a:spcPct val="160000"/>
              </a:lnSpc>
            </a:pPr>
            <a:r>
              <a:rPr lang="ta-IN" sz="2000" dirty="0" smtClean="0"/>
              <a:t>மையம் மற்றும் எல்லையில் உள்ள குழந்தைகள்</a:t>
            </a:r>
            <a:r>
              <a:rPr lang="en-US" sz="2000" dirty="0" smtClean="0"/>
              <a:t>, </a:t>
            </a:r>
            <a:r>
              <a:rPr lang="ta-IN" sz="2000" dirty="0" smtClean="0"/>
              <a:t>தங்கள் அமைவிடத்தின் எண்களை மாணவர்களுக்கு</a:t>
            </a:r>
            <a:r>
              <a:rPr lang="en-US" sz="2000" dirty="0" err="1" smtClean="0"/>
              <a:t>க்</a:t>
            </a:r>
            <a:r>
              <a:rPr lang="en-US" sz="2000" dirty="0" smtClean="0"/>
              <a:t> </a:t>
            </a:r>
            <a:r>
              <a:rPr lang="ta-IN" sz="2000" dirty="0" smtClean="0"/>
              <a:t>கூறச் செய்யவும்</a:t>
            </a:r>
            <a:r>
              <a:rPr lang="en-US" sz="2000" dirty="0" smtClean="0"/>
              <a:t>.</a:t>
            </a:r>
          </a:p>
          <a:p>
            <a:pPr lvl="0" algn="just">
              <a:lnSpc>
                <a:spcPct val="160000"/>
              </a:lnSpc>
            </a:pPr>
            <a:r>
              <a:rPr lang="ta-IN" sz="2000" dirty="0" smtClean="0"/>
              <a:t>மாணவர்கள்</a:t>
            </a:r>
            <a:r>
              <a:rPr lang="en-US" sz="2000" dirty="0" smtClean="0"/>
              <a:t>, </a:t>
            </a:r>
            <a:r>
              <a:rPr lang="ta-IN" sz="2000" dirty="0" smtClean="0"/>
              <a:t>த</a:t>
            </a:r>
            <a:r>
              <a:rPr lang="en-US" sz="2000" dirty="0" err="1" smtClean="0"/>
              <a:t>ம்</a:t>
            </a:r>
            <a:r>
              <a:rPr lang="en-US" sz="2000" dirty="0" smtClean="0"/>
              <a:t> </a:t>
            </a:r>
            <a:r>
              <a:rPr lang="ta-IN" sz="2000" dirty="0" smtClean="0"/>
              <a:t>வரிசைகளை மாற்றி</a:t>
            </a:r>
            <a:r>
              <a:rPr lang="en-US" sz="2000" dirty="0" smtClean="0"/>
              <a:t>, </a:t>
            </a:r>
            <a:r>
              <a:rPr lang="ta-IN" sz="2000" dirty="0" smtClean="0"/>
              <a:t>தா</a:t>
            </a:r>
            <a:r>
              <a:rPr lang="en-US" sz="2000" dirty="0" err="1" smtClean="0"/>
              <a:t>ம்</a:t>
            </a:r>
            <a:r>
              <a:rPr lang="en-US" sz="2000" dirty="0" smtClean="0"/>
              <a:t> </a:t>
            </a:r>
            <a:r>
              <a:rPr lang="ta-IN" sz="2000" dirty="0" smtClean="0"/>
              <a:t>உருவாக்கும் கோணங்களை மாற்றம் செய்யலாம்</a:t>
            </a:r>
            <a:r>
              <a:rPr lang="en-US" sz="2000" dirty="0" smtClean="0"/>
              <a:t>.</a:t>
            </a:r>
          </a:p>
          <a:p>
            <a:pPr algn="just">
              <a:lnSpc>
                <a:spcPct val="160000"/>
              </a:lnSpc>
            </a:pPr>
            <a:r>
              <a:rPr lang="ta-IN" sz="2000" dirty="0" smtClean="0"/>
              <a:t>மாற்றுத் திறனாளி குழந்தைகளு</a:t>
            </a:r>
            <a:r>
              <a:rPr lang="en-US" sz="2000" dirty="0" err="1" smtClean="0"/>
              <a:t>க்கு</a:t>
            </a:r>
            <a:r>
              <a:rPr lang="en-US" sz="2000" dirty="0" smtClean="0"/>
              <a:t> </a:t>
            </a:r>
            <a:r>
              <a:rPr lang="ta-IN" sz="2000" dirty="0" smtClean="0"/>
              <a:t>வட்டத்தின் எல்லையிலோ</a:t>
            </a:r>
            <a:r>
              <a:rPr lang="en-US" sz="2000" dirty="0" smtClean="0"/>
              <a:t>, </a:t>
            </a:r>
            <a:r>
              <a:rPr lang="ta-IN" sz="2000" dirty="0" smtClean="0"/>
              <a:t>முட்களின் வரிசையிலோ இடம் வழங்கி அவர்களையும் செயல்பாடுகளில் ஈடுபடுத்தலாம்</a:t>
            </a:r>
            <a:endParaRPr lang="en-US" sz="2000" dirty="0" smtClean="0"/>
          </a:p>
          <a:p>
            <a:pPr algn="just">
              <a:lnSpc>
                <a:spcPct val="200000"/>
              </a:lnSpc>
            </a:pPr>
            <a:endParaRPr lang="en-US" sz="2000" b="1" dirty="0">
              <a:latin typeface="Bamini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3260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52401"/>
            <a:ext cx="9867900" cy="609600"/>
          </a:xfrm>
        </p:spPr>
        <p:txBody>
          <a:bodyPr>
            <a:normAutofit fontScale="90000"/>
          </a:bodyPr>
          <a:lstStyle/>
          <a:p>
            <a:r>
              <a:rPr lang="ta-IN" sz="4400" b="1" dirty="0" smtClean="0"/>
              <a:t>செயல்பாடு</a:t>
            </a:r>
            <a:r>
              <a:rPr lang="en-US" sz="4400" b="1" dirty="0" smtClean="0"/>
              <a:t> 3</a:t>
            </a:r>
            <a:endParaRPr lang="en-US" sz="44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838200"/>
            <a:ext cx="10591800" cy="56388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ta-IN" sz="2800" dirty="0" smtClean="0"/>
              <a:t>மாணவர்களை அன்றாட வாழ்வில் காணும் கத்தரிக்கோல்</a:t>
            </a:r>
            <a:r>
              <a:rPr lang="en-US" sz="2800" dirty="0" smtClean="0"/>
              <a:t>, </a:t>
            </a:r>
            <a:r>
              <a:rPr lang="ta-IN" sz="2800" dirty="0" smtClean="0"/>
              <a:t>கவராயம்</a:t>
            </a:r>
            <a:r>
              <a:rPr lang="en-US" sz="2800" dirty="0" smtClean="0"/>
              <a:t>, </a:t>
            </a:r>
            <a:r>
              <a:rPr lang="ta-IN" sz="2800" dirty="0" smtClean="0"/>
              <a:t>கவை</a:t>
            </a:r>
            <a:r>
              <a:rPr lang="en-US" sz="2800" dirty="0" smtClean="0"/>
              <a:t> (divider), </a:t>
            </a:r>
            <a:r>
              <a:rPr lang="ta-IN" sz="2800" dirty="0" smtClean="0"/>
              <a:t>மேலும் இ</a:t>
            </a:r>
            <a:r>
              <a:rPr lang="en-US" sz="2800" dirty="0" err="1" smtClean="0"/>
              <a:t>வை</a:t>
            </a:r>
            <a:r>
              <a:rPr lang="ta-IN" sz="2800" dirty="0" smtClean="0"/>
              <a:t>போன்ற சில பொருள்களை விரிப்பதன் மூலம் உருவாகும் பல்வேறு கோண அளவுகளை, தங்கள் சொந்த நடையில் விவரிக்கச் சொல்லவேண்டும்</a:t>
            </a:r>
            <a:r>
              <a:rPr lang="en-US" sz="2800" dirty="0" smtClean="0"/>
              <a:t>.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  <a:latin typeface="Arial Unicode MS"/>
                <a:ea typeface="Calibri"/>
                <a:cs typeface="Latha"/>
              </a:rPr>
              <a:t> </a:t>
            </a:r>
            <a:r>
              <a:rPr lang="ta-IN" sz="2800" dirty="0" smtClean="0"/>
              <a:t>   </a:t>
            </a:r>
            <a:r>
              <a:rPr lang="en-US" sz="2800" dirty="0" smtClean="0"/>
              <a:t> 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rcRect l="28526" t="53561" r="44551" b="25071"/>
          <a:stretch>
            <a:fillRect/>
          </a:stretch>
        </p:blipFill>
        <p:spPr bwMode="auto">
          <a:xfrm>
            <a:off x="5638800" y="4191000"/>
            <a:ext cx="5715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037033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5020056" cy="640080"/>
          </a:xfrm>
        </p:spPr>
        <p:txBody>
          <a:bodyPr>
            <a:normAutofit fontScale="90000"/>
          </a:bodyPr>
          <a:lstStyle/>
          <a:p>
            <a:r>
              <a:rPr lang="ta-IN" b="1" dirty="0" smtClean="0"/>
              <a:t>செயல்பாடு</a:t>
            </a:r>
            <a:r>
              <a:rPr lang="en-US" b="1" dirty="0" smtClean="0"/>
              <a:t> -4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914400"/>
            <a:ext cx="6781800" cy="5486400"/>
          </a:xfrm>
        </p:spPr>
        <p:txBody>
          <a:bodyPr>
            <a:noAutofit/>
          </a:bodyPr>
          <a:lstStyle/>
          <a:p>
            <a:pPr algn="just">
              <a:lnSpc>
                <a:spcPct val="170000"/>
              </a:lnSpc>
            </a:pPr>
            <a:r>
              <a:rPr lang="ta-IN" sz="1800" dirty="0" smtClean="0"/>
              <a:t>ஓர் அறையின் கதவை</a:t>
            </a:r>
            <a:r>
              <a:rPr lang="en-US" sz="1800" dirty="0" err="1" smtClean="0"/>
              <a:t>த்</a:t>
            </a:r>
            <a:r>
              <a:rPr lang="en-US" sz="1800" dirty="0" smtClean="0"/>
              <a:t> </a:t>
            </a:r>
            <a:r>
              <a:rPr lang="ta-IN" sz="1800" dirty="0" smtClean="0"/>
              <a:t>திறக்கும்போதும்</a:t>
            </a:r>
            <a:r>
              <a:rPr lang="en-US" sz="1800" dirty="0" smtClean="0"/>
              <a:t>, </a:t>
            </a:r>
            <a:r>
              <a:rPr lang="ta-IN" sz="1800" dirty="0" smtClean="0"/>
              <a:t>மூடும்போதும் உருவாகும் கோணங்களை இயக்கங்களின் பல்வேறு முனைகளிலும் உற்றுநோக்கச் செய்து, மாணவர்களை அவற்றைத் சொந்த நடையில் விவரிக்கச் சொல்ல வேண்டும்</a:t>
            </a:r>
            <a:r>
              <a:rPr lang="en-US" sz="1800" dirty="0" smtClean="0"/>
              <a:t>. </a:t>
            </a:r>
          </a:p>
          <a:p>
            <a:pPr algn="just">
              <a:lnSpc>
                <a:spcPct val="170000"/>
              </a:lnSpc>
            </a:pPr>
            <a:r>
              <a:rPr lang="ta-IN" sz="1800" dirty="0" smtClean="0"/>
              <a:t>இச்செயல்பாட்டின்போது அப்பொருள்களைத் தொட்டுப்பார்க்கவும்</a:t>
            </a:r>
            <a:r>
              <a:rPr lang="en-US" sz="1800" dirty="0" smtClean="0"/>
              <a:t>, </a:t>
            </a:r>
            <a:r>
              <a:rPr lang="ta-IN" sz="1800" dirty="0" smtClean="0"/>
              <a:t>முனைகளில் உருவாகும்</a:t>
            </a:r>
            <a:r>
              <a:rPr lang="en-US" sz="1800" dirty="0" smtClean="0"/>
              <a:t>  </a:t>
            </a:r>
            <a:r>
              <a:rPr lang="ta-IN" sz="1800" dirty="0" smtClean="0"/>
              <a:t>கோணத்தைப் பற்றிய புதிய கருத்துகளை உருவாக்குவதற்கு மாணவர்களுக்கு வாய்ப்புகள் வழங்கப்படவேண்டும்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half" idx="2"/>
          </p:nvPr>
        </p:nvPicPr>
        <p:blipFill>
          <a:blip r:embed="rId2"/>
          <a:srcRect l="45192" t="43875" r="37340" b="13390"/>
          <a:stretch>
            <a:fillRect/>
          </a:stretch>
        </p:blipFill>
        <p:spPr bwMode="auto">
          <a:xfrm>
            <a:off x="8458200" y="1066800"/>
            <a:ext cx="3352800" cy="435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638"/>
            <a:ext cx="4334256" cy="715962"/>
          </a:xfrm>
        </p:spPr>
        <p:txBody>
          <a:bodyPr>
            <a:normAutofit fontScale="90000"/>
          </a:bodyPr>
          <a:lstStyle/>
          <a:p>
            <a:r>
              <a:rPr lang="ta-IN" b="1" dirty="0" smtClean="0"/>
              <a:t>செயல்பாடு</a:t>
            </a:r>
            <a:r>
              <a:rPr lang="en-US" b="1" dirty="0" smtClean="0"/>
              <a:t>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143000"/>
            <a:ext cx="10387584" cy="5486400"/>
          </a:xfrm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</a:pPr>
            <a:r>
              <a:rPr lang="ta-IN" sz="2800" dirty="0" smtClean="0"/>
              <a:t>வகுப்பி</a:t>
            </a:r>
            <a:r>
              <a:rPr lang="en-US" sz="2800" dirty="0" err="1" smtClean="0"/>
              <a:t>லும்</a:t>
            </a:r>
            <a:r>
              <a:rPr lang="en-US" sz="2800" dirty="0" smtClean="0"/>
              <a:t> </a:t>
            </a:r>
            <a:r>
              <a:rPr lang="ta-IN" sz="2800" dirty="0" smtClean="0"/>
              <a:t>உள்ள மாணவர்களை</a:t>
            </a:r>
            <a:r>
              <a:rPr lang="en-US" sz="2800" dirty="0" smtClean="0"/>
              <a:t> 4 </a:t>
            </a:r>
            <a:r>
              <a:rPr lang="ta-IN" sz="2800" dirty="0" smtClean="0"/>
              <a:t>அல்லது</a:t>
            </a:r>
            <a:r>
              <a:rPr lang="en-US" sz="2800" dirty="0" smtClean="0"/>
              <a:t> 5 </a:t>
            </a:r>
            <a:r>
              <a:rPr lang="ta-IN" sz="2800" dirty="0" smtClean="0"/>
              <a:t>பேர் கொண்ட குழுக்களாகப் பிரிக்க வேண்டும்</a:t>
            </a:r>
            <a:r>
              <a:rPr lang="en-US" sz="2800" dirty="0" smtClean="0"/>
              <a:t>. </a:t>
            </a:r>
            <a:r>
              <a:rPr lang="ta-IN" sz="2800" dirty="0" smtClean="0"/>
              <a:t>ஒவ்வொரு குழுவிலும் மாணவர்கள் மற்றும் மாணவிகள் இருக்குமாறு பிரிக்கப்படவேண்டும்</a:t>
            </a:r>
            <a:r>
              <a:rPr lang="en-US" sz="2800" dirty="0" smtClean="0"/>
              <a:t>. </a:t>
            </a:r>
          </a:p>
          <a:p>
            <a:pPr lvl="0" algn="just">
              <a:lnSpc>
                <a:spcPct val="150000"/>
              </a:lnSpc>
            </a:pPr>
            <a:r>
              <a:rPr lang="ta-IN" sz="2800" dirty="0" smtClean="0"/>
              <a:t>ஒவ்வொரு குழுவிற்கும் கீழே கொடுக்கப்பட்டுள்ள கோணங்களின் தொகுப்பு வழங்கப்படவேண்டும்</a:t>
            </a:r>
            <a:r>
              <a:rPr lang="en-US" sz="2800" dirty="0" smtClean="0"/>
              <a:t>. (</a:t>
            </a:r>
            <a:r>
              <a:rPr lang="ta-IN" sz="2800" dirty="0" smtClean="0"/>
              <a:t>கோணங்கள் வரையப்பட்டதாகவோ காகித வெட்டுகளாகவோ இருக்கலாம்</a:t>
            </a:r>
            <a:r>
              <a:rPr lang="en-US" sz="2800" dirty="0" smtClean="0"/>
              <a:t>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914144" y="274320"/>
            <a:ext cx="6925056" cy="411480"/>
          </a:xfrm>
        </p:spPr>
        <p:txBody>
          <a:bodyPr>
            <a:normAutofit fontScale="90000"/>
          </a:bodyPr>
          <a:lstStyle/>
          <a:p>
            <a:r>
              <a:rPr lang="ta-IN" b="1" dirty="0" smtClean="0"/>
              <a:t>செயல்பாடு</a:t>
            </a:r>
            <a:r>
              <a:rPr lang="en-US" b="1" dirty="0" smtClean="0"/>
              <a:t> 4 </a:t>
            </a:r>
            <a:r>
              <a:rPr lang="en-US" b="1" dirty="0" err="1" smtClean="0"/>
              <a:t>தொடர்ச்சி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1371600" y="838200"/>
            <a:ext cx="5419344" cy="5715000"/>
          </a:xfrm>
        </p:spPr>
        <p:txBody>
          <a:bodyPr>
            <a:normAutofit fontScale="40000" lnSpcReduction="20000"/>
          </a:bodyPr>
          <a:lstStyle/>
          <a:p>
            <a:pPr lvl="0" algn="just">
              <a:lnSpc>
                <a:spcPct val="170000"/>
              </a:lnSpc>
            </a:pPr>
            <a:r>
              <a:rPr lang="ta-IN" sz="3400" dirty="0" smtClean="0"/>
              <a:t>மாணவர்களை பாகைமானியின் உதவியுடன் கோணங்களை அளக்கச் செய்து அவற்றை வரைபடத்தாளில்</a:t>
            </a:r>
            <a:r>
              <a:rPr lang="en-US" sz="3400" dirty="0" smtClean="0"/>
              <a:t> (chart) </a:t>
            </a:r>
            <a:r>
              <a:rPr lang="ta-IN" sz="3400" dirty="0" smtClean="0"/>
              <a:t>குறிக்கச் சொல்லவேண்டும்</a:t>
            </a:r>
            <a:r>
              <a:rPr lang="en-US" sz="3400" dirty="0" smtClean="0"/>
              <a:t>.</a:t>
            </a:r>
          </a:p>
          <a:p>
            <a:pPr lvl="0" algn="just">
              <a:lnSpc>
                <a:spcPct val="170000"/>
              </a:lnSpc>
            </a:pPr>
            <a:r>
              <a:rPr lang="ta-IN" sz="3400" dirty="0" smtClean="0"/>
              <a:t>அளக்கப்பட்ட கோண அளவுகளை உற்றுநோக்கச் செய்து</a:t>
            </a:r>
            <a:r>
              <a:rPr lang="en-US" sz="3400" dirty="0" smtClean="0"/>
              <a:t> (</a:t>
            </a:r>
            <a:r>
              <a:rPr lang="en-US" sz="3400" dirty="0" err="1" smtClean="0"/>
              <a:t>i</a:t>
            </a:r>
            <a:r>
              <a:rPr lang="en-US" sz="3400" dirty="0" smtClean="0"/>
              <a:t>), (v) </a:t>
            </a:r>
            <a:r>
              <a:rPr lang="ta-IN" sz="3400" dirty="0" smtClean="0"/>
              <a:t>மற்றும்</a:t>
            </a:r>
            <a:r>
              <a:rPr lang="en-US" sz="3400" dirty="0" smtClean="0"/>
              <a:t> (vii) </a:t>
            </a:r>
            <a:r>
              <a:rPr lang="ta-IN" sz="3400" dirty="0" smtClean="0"/>
              <a:t>ஆகிய படங்களில் உள்ள கோணமானது செங்கோணத்தைக் குறிக்கின்றது என்பதைத் தெளிவுபடுத்துதல் வேண்டும்</a:t>
            </a:r>
            <a:r>
              <a:rPr lang="en-US" sz="3400" dirty="0" smtClean="0"/>
              <a:t>.</a:t>
            </a:r>
          </a:p>
          <a:p>
            <a:pPr lvl="0" algn="just">
              <a:lnSpc>
                <a:spcPct val="170000"/>
              </a:lnSpc>
            </a:pPr>
            <a:r>
              <a:rPr lang="ta-IN" sz="3400" dirty="0" smtClean="0"/>
              <a:t>படம்</a:t>
            </a:r>
            <a:r>
              <a:rPr lang="en-US" sz="3400" dirty="0" smtClean="0"/>
              <a:t> (iii) </a:t>
            </a:r>
            <a:r>
              <a:rPr lang="ta-IN" sz="3400" dirty="0" smtClean="0"/>
              <a:t>மற்றும்</a:t>
            </a:r>
            <a:r>
              <a:rPr lang="en-US" sz="3400" dirty="0" smtClean="0"/>
              <a:t> (iv)-</a:t>
            </a:r>
            <a:r>
              <a:rPr lang="ta-IN" sz="3400" dirty="0" smtClean="0"/>
              <a:t>ல் உள்ள கோண அளவுகளானது செங்கோணத்தைவிடக் குறைவாகவும்</a:t>
            </a:r>
            <a:r>
              <a:rPr lang="en-US" sz="3400" dirty="0" smtClean="0"/>
              <a:t>, 0</a:t>
            </a:r>
            <a:r>
              <a:rPr lang="en-US" sz="3400" dirty="0" smtClean="0">
                <a:sym typeface="Symbol"/>
              </a:rPr>
              <a:t></a:t>
            </a:r>
            <a:r>
              <a:rPr lang="en-US" sz="3400" dirty="0" smtClean="0"/>
              <a:t>-</a:t>
            </a:r>
            <a:r>
              <a:rPr lang="ta-IN" sz="3400" dirty="0" smtClean="0"/>
              <a:t>ஐ விட அதிகமாக உள்ளதையும்</a:t>
            </a:r>
            <a:r>
              <a:rPr lang="en-US" sz="3400" dirty="0" smtClean="0"/>
              <a:t>, </a:t>
            </a:r>
            <a:r>
              <a:rPr lang="ta-IN" sz="3400" dirty="0" smtClean="0"/>
              <a:t>படம்</a:t>
            </a:r>
            <a:r>
              <a:rPr lang="en-US" sz="3400" dirty="0" smtClean="0"/>
              <a:t> (ii) </a:t>
            </a:r>
            <a:r>
              <a:rPr lang="ta-IN" sz="3400" dirty="0" smtClean="0"/>
              <a:t>மற்றும்</a:t>
            </a:r>
            <a:r>
              <a:rPr lang="en-US" sz="3400" dirty="0" smtClean="0"/>
              <a:t> (vi)-</a:t>
            </a:r>
            <a:r>
              <a:rPr lang="ta-IN" sz="3400" dirty="0" smtClean="0"/>
              <a:t>ல் உள்ள கோண அளவுகளானது செங்கோணத்தைவிட அதிகமாகவும்</a:t>
            </a:r>
            <a:r>
              <a:rPr lang="en-US" sz="3400" dirty="0" smtClean="0"/>
              <a:t> 180</a:t>
            </a:r>
            <a:r>
              <a:rPr lang="en-US" sz="3400" dirty="0" smtClean="0">
                <a:sym typeface="Symbol"/>
              </a:rPr>
              <a:t></a:t>
            </a:r>
            <a:r>
              <a:rPr lang="en-US" sz="3400" dirty="0" smtClean="0"/>
              <a:t>-</a:t>
            </a:r>
            <a:r>
              <a:rPr lang="ta-IN" sz="3400" dirty="0" smtClean="0"/>
              <a:t>ஐ விடக் குறைவாக உள்ளதையும் மாணவர்களை உற்றுநோக்கச் செய்யவேண்டும்</a:t>
            </a:r>
            <a:r>
              <a:rPr lang="en-US" sz="3400" dirty="0" smtClean="0"/>
              <a:t>. </a:t>
            </a:r>
          </a:p>
          <a:p>
            <a:endParaRPr lang="en-US" dirty="0"/>
          </a:p>
        </p:txBody>
      </p:sp>
      <p:pic>
        <p:nvPicPr>
          <p:cNvPr id="10" name="Content Placeholder 9"/>
          <p:cNvPicPr>
            <a:picLocks noGrp="1"/>
          </p:cNvPicPr>
          <p:nvPr>
            <p:ph sz="half" idx="2"/>
          </p:nvPr>
        </p:nvPicPr>
        <p:blipFill>
          <a:blip r:embed="rId2"/>
          <a:srcRect l="24359" t="29630" r="15705" b="17094"/>
          <a:stretch>
            <a:fillRect/>
          </a:stretch>
        </p:blipFill>
        <p:spPr bwMode="auto">
          <a:xfrm>
            <a:off x="7034213" y="1828800"/>
            <a:ext cx="4876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b="1" dirty="0" smtClean="0"/>
              <a:t>செயல்பாடு</a:t>
            </a:r>
            <a:r>
              <a:rPr lang="en-US" b="1" dirty="0" smtClean="0"/>
              <a:t> 4 </a:t>
            </a:r>
            <a:r>
              <a:rPr lang="en-US" b="1" dirty="0" err="1" smtClean="0"/>
              <a:t>தொடர்ச்சி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 algn="just">
              <a:lnSpc>
                <a:spcPct val="170000"/>
              </a:lnSpc>
            </a:pPr>
            <a:r>
              <a:rPr lang="ta-IN" dirty="0" smtClean="0"/>
              <a:t>படம்</a:t>
            </a:r>
            <a:r>
              <a:rPr lang="en-US" dirty="0" smtClean="0"/>
              <a:t> (iii) </a:t>
            </a:r>
            <a:r>
              <a:rPr lang="ta-IN" dirty="0" smtClean="0"/>
              <a:t>மற்றும்</a:t>
            </a:r>
            <a:r>
              <a:rPr lang="en-US" dirty="0" smtClean="0"/>
              <a:t> (iv) </a:t>
            </a:r>
            <a:r>
              <a:rPr lang="ta-IN" dirty="0" smtClean="0"/>
              <a:t>உள்ள கோண அளவுகளைக் குறுங்கோணங்கள் என்றும் படம்</a:t>
            </a:r>
            <a:r>
              <a:rPr lang="en-US" dirty="0" smtClean="0"/>
              <a:t> (ii) </a:t>
            </a:r>
            <a:r>
              <a:rPr lang="ta-IN" dirty="0" smtClean="0"/>
              <a:t>மற்றும்</a:t>
            </a:r>
            <a:r>
              <a:rPr lang="en-US" dirty="0" smtClean="0"/>
              <a:t> (vi) –</a:t>
            </a:r>
            <a:r>
              <a:rPr lang="ta-IN" dirty="0" smtClean="0"/>
              <a:t>ல் உள்ள கோண அளவுகளை விரிகோணங்கள் என்றும் விளக்கவேண்டும்</a:t>
            </a:r>
            <a:r>
              <a:rPr lang="en-US" dirty="0" smtClean="0"/>
              <a:t>.</a:t>
            </a:r>
          </a:p>
          <a:p>
            <a:pPr lvl="0" algn="just">
              <a:lnSpc>
                <a:spcPct val="170000"/>
              </a:lnSpc>
            </a:pPr>
            <a:r>
              <a:rPr lang="ta-IN" dirty="0" smtClean="0"/>
              <a:t>கணித கருவிப் பெட்டியில் கொடுக்கப்பட்டுள்ள உபகரணங்களைப் பயன்படுத்தியோ அல்லது கணித ஆய்வகத்தில்</a:t>
            </a:r>
            <a:r>
              <a:rPr lang="en-US" dirty="0" smtClean="0"/>
              <a:t> 1 </a:t>
            </a:r>
            <a:r>
              <a:rPr lang="ta-IN" dirty="0" smtClean="0"/>
              <a:t>முதல்</a:t>
            </a:r>
            <a:r>
              <a:rPr lang="en-US" dirty="0" smtClean="0"/>
              <a:t> 8-</a:t>
            </a:r>
            <a:r>
              <a:rPr lang="ta-IN" dirty="0" smtClean="0"/>
              <a:t>ம் வகுப்புகளுக்கான கணிதக் கையேட்டில்</a:t>
            </a:r>
            <a:r>
              <a:rPr lang="en-US" dirty="0" smtClean="0"/>
              <a:t> (NCERT-</a:t>
            </a:r>
            <a:r>
              <a:rPr lang="ta-IN" dirty="0" smtClean="0"/>
              <a:t>ஆல் தயாரிக்கப்பட்டது</a:t>
            </a:r>
            <a:r>
              <a:rPr lang="en-US" dirty="0" smtClean="0"/>
              <a:t>) </a:t>
            </a:r>
            <a:r>
              <a:rPr lang="ta-IN" dirty="0" smtClean="0"/>
              <a:t>உள்ள செயல்பாடுகளையோ செய்யலாம்</a:t>
            </a:r>
            <a:r>
              <a:rPr lang="en-US" dirty="0" smtClean="0"/>
              <a:t>. </a:t>
            </a:r>
            <a:r>
              <a:rPr lang="ta-IN" dirty="0" smtClean="0"/>
              <a:t>சிறப்பாக வடிவமைக்கப்பட்ட அளவுகோல்கள்</a:t>
            </a:r>
            <a:r>
              <a:rPr lang="en-US" dirty="0" smtClean="0"/>
              <a:t>, </a:t>
            </a:r>
            <a:r>
              <a:rPr lang="ta-IN" dirty="0" smtClean="0"/>
              <a:t>பாகைமானிகள் மற்றும் கவராயம் போன்றவற்றின் மூலம் மேற்கண்ட செயல்பாடுகளை</a:t>
            </a:r>
            <a:r>
              <a:rPr lang="en-US" dirty="0" err="1" smtClean="0"/>
              <a:t>ப்</a:t>
            </a:r>
            <a:r>
              <a:rPr lang="en-US" dirty="0" smtClean="0"/>
              <a:t> </a:t>
            </a:r>
            <a:r>
              <a:rPr lang="ta-IN" dirty="0" smtClean="0"/>
              <a:t>பார்வைத் திறனற்ற மாணவர்களாலும் செய்ய இயலும்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782</TotalTime>
  <Words>558</Words>
  <Application>Microsoft Office PowerPoint</Application>
  <PresentationFormat>Custom</PresentationFormat>
  <Paragraphs>50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Solstice</vt:lpstr>
      <vt:lpstr>நாள் 4 - தொடக்க வகுப்பு – கருத்தாளர் சில மாதிரிச் செயல்பாடுகளை வழங்குதல்  மற்றும்  குழு அமைத்தல், குழுவாக செயல்பாடுகளை வடிவமைத்தல் (90 நிமிடங்கள்)  </vt:lpstr>
      <vt:lpstr>கணித செயல்பாடுகள்</vt:lpstr>
      <vt:lpstr>Slide 3</vt:lpstr>
      <vt:lpstr>செயல்பாடு 2; </vt:lpstr>
      <vt:lpstr>செயல்பாடு 3</vt:lpstr>
      <vt:lpstr>செயல்பாடு -4 </vt:lpstr>
      <vt:lpstr>செயல்பாடு 4</vt:lpstr>
      <vt:lpstr>செயல்பாடு 4 தொடர்ச்சி</vt:lpstr>
      <vt:lpstr>செயல்பாடு 4 தொடர்ச்சி</vt:lpstr>
      <vt:lpstr>குழு அமைத்தல் மற்றும் செயல்பாடுகளை அமைத்தல்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கணிதப் பாடத்திற்கான கற்றல் விளைவுகள்</dc:title>
  <dc:creator>A.SENTHIL RAJ</dc:creator>
  <cp:lastModifiedBy>hp1</cp:lastModifiedBy>
  <cp:revision>169</cp:revision>
  <dcterms:created xsi:type="dcterms:W3CDTF">2017-08-23T09:58:09Z</dcterms:created>
  <dcterms:modified xsi:type="dcterms:W3CDTF">2019-10-01T11:10:59Z</dcterms:modified>
</cp:coreProperties>
</file>